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58" r:id="rId7"/>
    <p:sldId id="290" r:id="rId8"/>
    <p:sldId id="264" r:id="rId9"/>
    <p:sldId id="291" r:id="rId10"/>
    <p:sldId id="268" r:id="rId11"/>
    <p:sldId id="262" r:id="rId12"/>
    <p:sldId id="286" r:id="rId13"/>
    <p:sldId id="292" r:id="rId14"/>
    <p:sldId id="293" r:id="rId15"/>
    <p:sldId id="279"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77" d="100"/>
          <a:sy n="77" d="100"/>
        </p:scale>
        <p:origin x="912" y="53"/>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12/11/2024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3E58-2B96-55D4-1513-1180B4163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0A791-1845-C0E1-2250-599908B3D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C67E5-FA22-5EC7-B81D-C8446EA69E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55A0B4-4D61-964E-095D-8B696BE82B72}"/>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25387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ordeo/ITrade"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ang-Latn-001" dirty="0"/>
              <a:t>ITrade</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71736" y="896112"/>
            <a:ext cx="9389288" cy="1362456"/>
          </a:xfrm>
        </p:spPr>
        <p:txBody>
          <a:bodyPr anchor="t">
            <a:normAutofit/>
          </a:bodyPr>
          <a:lstStyle/>
          <a:p>
            <a:r>
              <a:rPr lang="ang-Latn-001" dirty="0"/>
              <a:t>Example Input </a:t>
            </a:r>
            <a:endParaRPr lang="en-US" dirty="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sp>
        <p:nvSpPr>
          <p:cNvPr id="16" name="Content Placeholder 3">
            <a:extLst>
              <a:ext uri="{FF2B5EF4-FFF2-40B4-BE49-F238E27FC236}">
                <a16:creationId xmlns:a16="http://schemas.microsoft.com/office/drawing/2014/main" id="{30ADE01A-2C40-16C2-D7AC-799FEE342854}"/>
              </a:ext>
            </a:extLst>
          </p:cNvPr>
          <p:cNvSpPr>
            <a:spLocks noGrp="1"/>
          </p:cNvSpPr>
          <p:nvPr>
            <p:ph sz="half" idx="14"/>
          </p:nvPr>
        </p:nvSpPr>
        <p:spPr>
          <a:xfrm>
            <a:off x="771734" y="2590800"/>
            <a:ext cx="4515035" cy="3505200"/>
          </a:xfrm>
        </p:spPr>
        <p:txBody>
          <a:bodyPr/>
          <a:lstStyle/>
          <a:p>
            <a:endParaRPr lang="en-US"/>
          </a:p>
        </p:txBody>
      </p:sp>
      <p:pic>
        <p:nvPicPr>
          <p:cNvPr id="11" name="Picture 10">
            <a:extLst>
              <a:ext uri="{FF2B5EF4-FFF2-40B4-BE49-F238E27FC236}">
                <a16:creationId xmlns:a16="http://schemas.microsoft.com/office/drawing/2014/main" id="{CFA6FA7B-BE6B-8540-77AA-CD40A2D1CDDC}"/>
              </a:ext>
            </a:extLst>
          </p:cNvPr>
          <p:cNvPicPr>
            <a:picLocks noChangeAspect="1"/>
          </p:cNvPicPr>
          <p:nvPr/>
        </p:nvPicPr>
        <p:blipFill>
          <a:blip r:embed="rId3"/>
          <a:stretch>
            <a:fillRect/>
          </a:stretch>
        </p:blipFill>
        <p:spPr>
          <a:xfrm>
            <a:off x="677748" y="2052652"/>
            <a:ext cx="10287465" cy="3909236"/>
          </a:xfrm>
          <a:prstGeom prst="rect">
            <a:avLst/>
          </a:prstGeom>
          <a:noFill/>
        </p:spPr>
      </p:pic>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2AC24-35AB-A3FE-2A92-F9FE56FD1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DDC40-5B67-629A-EB61-990A09748364}"/>
              </a:ext>
            </a:extLst>
          </p:cNvPr>
          <p:cNvSpPr>
            <a:spLocks noGrp="1"/>
          </p:cNvSpPr>
          <p:nvPr>
            <p:ph type="title"/>
          </p:nvPr>
        </p:nvSpPr>
        <p:spPr>
          <a:xfrm>
            <a:off x="771736" y="896112"/>
            <a:ext cx="9389288" cy="1362456"/>
          </a:xfrm>
        </p:spPr>
        <p:txBody>
          <a:bodyPr anchor="t">
            <a:normAutofit/>
          </a:bodyPr>
          <a:lstStyle/>
          <a:p>
            <a:r>
              <a:rPr lang="ang-Latn-001" dirty="0"/>
              <a:t>Example output </a:t>
            </a:r>
            <a:endParaRPr lang="en-US" dirty="0"/>
          </a:p>
        </p:txBody>
      </p:sp>
      <p:sp>
        <p:nvSpPr>
          <p:cNvPr id="3" name="Slide Number Placeholder 2">
            <a:extLst>
              <a:ext uri="{FF2B5EF4-FFF2-40B4-BE49-F238E27FC236}">
                <a16:creationId xmlns:a16="http://schemas.microsoft.com/office/drawing/2014/main" id="{91A6BA60-0A59-22E0-27D1-0E56C374B80B}"/>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
        <p:nvSpPr>
          <p:cNvPr id="16" name="Content Placeholder 3">
            <a:extLst>
              <a:ext uri="{FF2B5EF4-FFF2-40B4-BE49-F238E27FC236}">
                <a16:creationId xmlns:a16="http://schemas.microsoft.com/office/drawing/2014/main" id="{9FA5CEE2-C769-BFB8-3060-9194BD61B1F3}"/>
              </a:ext>
            </a:extLst>
          </p:cNvPr>
          <p:cNvSpPr>
            <a:spLocks noGrp="1"/>
          </p:cNvSpPr>
          <p:nvPr>
            <p:ph sz="half" idx="14"/>
          </p:nvPr>
        </p:nvSpPr>
        <p:spPr>
          <a:xfrm>
            <a:off x="771734" y="2590800"/>
            <a:ext cx="4515035" cy="3505200"/>
          </a:xfrm>
        </p:spPr>
        <p:txBody>
          <a:bodyPr/>
          <a:lstStyle/>
          <a:p>
            <a:endParaRPr lang="en-US"/>
          </a:p>
        </p:txBody>
      </p:sp>
      <p:pic>
        <p:nvPicPr>
          <p:cNvPr id="5" name="Picture 4">
            <a:extLst>
              <a:ext uri="{FF2B5EF4-FFF2-40B4-BE49-F238E27FC236}">
                <a16:creationId xmlns:a16="http://schemas.microsoft.com/office/drawing/2014/main" id="{840E1EC2-2D2A-7AFB-E111-F9BD238ADAA5}"/>
              </a:ext>
            </a:extLst>
          </p:cNvPr>
          <p:cNvPicPr>
            <a:picLocks noChangeAspect="1"/>
          </p:cNvPicPr>
          <p:nvPr/>
        </p:nvPicPr>
        <p:blipFill>
          <a:blip r:embed="rId3"/>
          <a:stretch>
            <a:fillRect/>
          </a:stretch>
        </p:blipFill>
        <p:spPr>
          <a:xfrm>
            <a:off x="771734" y="1728358"/>
            <a:ext cx="9886106" cy="4988037"/>
          </a:xfrm>
          <a:prstGeom prst="rect">
            <a:avLst/>
          </a:prstGeom>
        </p:spPr>
      </p:pic>
    </p:spTree>
    <p:extLst>
      <p:ext uri="{BB962C8B-B14F-4D97-AF65-F5344CB8AC3E}">
        <p14:creationId xmlns:p14="http://schemas.microsoft.com/office/powerpoint/2010/main" val="82499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Final </a:t>
            </a:r>
            <a:r>
              <a:rPr lang="ang-Latn-001" dirty="0"/>
              <a:t>Review</a:t>
            </a:r>
            <a:r>
              <a:rPr lang="en-US" dirty="0"/>
              <a:t> &amp; takeaways​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r>
              <a:rPr lang="ang-Latn-001" dirty="0"/>
              <a:t>You can check the project out on my Git Hub repository:</a:t>
            </a:r>
          </a:p>
          <a:p>
            <a:r>
              <a:rPr lang="ang-Latn-001" sz="2000" dirty="0">
                <a:hlinkClick r:id="rId3"/>
              </a:rPr>
              <a:t>https://github.com/</a:t>
            </a:r>
            <a:r>
              <a:rPr lang="en-US" sz="2000" dirty="0" err="1">
                <a:hlinkClick r:id="rId3"/>
              </a:rPr>
              <a:t>Dordeo</a:t>
            </a:r>
            <a:r>
              <a:rPr lang="en-US" sz="2000" dirty="0">
                <a:hlinkClick r:id="rId3"/>
              </a:rPr>
              <a:t>/</a:t>
            </a:r>
            <a:r>
              <a:rPr lang="en-US" sz="2000" dirty="0" err="1">
                <a:hlinkClick r:id="rId3"/>
              </a:rPr>
              <a:t>ITrade</a:t>
            </a:r>
            <a:r>
              <a:rPr lang="en-US" sz="2000" dirty="0">
                <a:hlinkClick r:id="rId3"/>
              </a:rPr>
              <a:t>: University project</a:t>
            </a:r>
            <a:endParaRPr lang="en-US" sz="2000" dirty="0"/>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8372723" y="2481940"/>
            <a:ext cx="3046391" cy="3759200"/>
          </a:xfrm>
        </p:spPr>
        <p:txBody>
          <a:bodyPr>
            <a:normAutofit/>
          </a:bodyPr>
          <a:lstStyle/>
          <a:p>
            <a:pPr marL="0" indent="0">
              <a:buNone/>
            </a:pPr>
            <a:r>
              <a:rPr lang="ang-Latn-001" dirty="0"/>
              <a:t>Are there any question?</a:t>
            </a: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ang-Latn-001" dirty="0"/>
              <a:t>Mykhailo Varha</a:t>
            </a:r>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Introduction</a:t>
            </a:r>
            <a:endParaRPr lang="ang-Latn-001" dirty="0"/>
          </a:p>
          <a:p>
            <a:r>
              <a:rPr lang="ang-Latn-001" dirty="0"/>
              <a:t>Influence of AI on the stock Market</a:t>
            </a:r>
          </a:p>
          <a:p>
            <a:r>
              <a:rPr lang="en-US" dirty="0"/>
              <a:t>H</a:t>
            </a:r>
            <a:r>
              <a:rPr lang="ang-Latn-001" dirty="0"/>
              <a:t>ow Itrade works</a:t>
            </a:r>
            <a:endParaRPr lang="en-US" dirty="0"/>
          </a:p>
          <a:p>
            <a:r>
              <a:rPr lang="ang-Latn-001" dirty="0"/>
              <a:t>Argumentaion</a:t>
            </a:r>
            <a:endParaRPr lang="en-US" dirty="0"/>
          </a:p>
          <a:p>
            <a:r>
              <a:rPr lang="en-US" dirty="0"/>
              <a:t>Final </a:t>
            </a:r>
            <a:r>
              <a:rPr lang="ang-Latn-001" dirty="0"/>
              <a:t>review</a:t>
            </a:r>
            <a:r>
              <a:rPr lang="en-US" dirty="0"/>
              <a:t> &amp; takeaways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ang-Latn-001" dirty="0"/>
              <a:t>What is Itrade?</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ang-Latn-001" dirty="0"/>
              <a:t>Itrade</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ang-Latn-001" dirty="0"/>
              <a:t>Online tool for trading stocks aimed at begginers</a:t>
            </a:r>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ang-Latn-001" dirty="0"/>
              <a:t>Itrade is for beginners</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ang-Latn-001" dirty="0"/>
              <a:t>ITRADE is a project developed by Mykhailo Varha, a university student at VU Amsterdam. It recommends stocks, from many different industries, to a user based on the stocks performance in the market .</a:t>
            </a:r>
          </a:p>
          <a:p>
            <a:r>
              <a:rPr lang="ang-Latn-001" dirty="0"/>
              <a:t>The user additionally can input a year – which will filter all the stocks younger than that year out. </a:t>
            </a:r>
            <a:r>
              <a:rPr lang="en-US" dirty="0"/>
              <a:t>T</a:t>
            </a:r>
            <a:r>
              <a:rPr lang="ang-Latn-001" dirty="0"/>
              <a:t>hey can also select to look at only the top % of the stocks or based on how well the stock is rated on Environmental, Social and Goveranance aspects.</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026" name="Picture 2" descr="Technology Indices Royalty-Free Images, Stock Photos &amp; Pictures ...">
            <a:extLst>
              <a:ext uri="{FF2B5EF4-FFF2-40B4-BE49-F238E27FC236}">
                <a16:creationId xmlns:a16="http://schemas.microsoft.com/office/drawing/2014/main" id="{1BE65828-9BB7-0B41-63AA-6D25E35E2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65" r="43765" b="7407"/>
          <a:stretch/>
        </p:blipFill>
        <p:spPr bwMode="auto">
          <a:xfrm>
            <a:off x="8077200" y="0"/>
            <a:ext cx="411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chor="b">
            <a:normAutofit/>
          </a:bodyPr>
          <a:lstStyle/>
          <a:p>
            <a:r>
              <a:rPr lang="ang-Latn-001" dirty="0"/>
              <a:t>AI in the stock market</a:t>
            </a:r>
            <a:endParaRPr lang="en-US" dirty="0"/>
          </a:p>
        </p:txBody>
      </p:sp>
      <p:sp>
        <p:nvSpPr>
          <p:cNvPr id="2055" name="Subtitle 2">
            <a:extLst>
              <a:ext uri="{FF2B5EF4-FFF2-40B4-BE49-F238E27FC236}">
                <a16:creationId xmlns:a16="http://schemas.microsoft.com/office/drawing/2014/main" id="{7B8864D6-DE5A-D731-32DA-A1FDAAAE2CC0}"/>
              </a:ext>
            </a:extLst>
          </p:cNvPr>
          <p:cNvSpPr>
            <a:spLocks noGrp="1"/>
          </p:cNvSpPr>
          <p:nvPr>
            <p:ph type="subTitle" idx="1"/>
          </p:nvPr>
        </p:nvSpPr>
        <p:spPr>
          <a:xfrm>
            <a:off x="4829789" y="4130045"/>
            <a:ext cx="6594768" cy="1951523"/>
          </a:xfrm>
        </p:spPr>
        <p:txBody>
          <a:bodyPr/>
          <a:lstStyle/>
          <a:p>
            <a:endParaRPr lang="en-US"/>
          </a:p>
        </p:txBody>
      </p:sp>
      <p:pic>
        <p:nvPicPr>
          <p:cNvPr id="2050" name="Picture 2" descr="How AI is Transforming Stock Marketing Prediction">
            <a:extLst>
              <a:ext uri="{FF2B5EF4-FFF2-40B4-BE49-F238E27FC236}">
                <a16:creationId xmlns:a16="http://schemas.microsoft.com/office/drawing/2014/main" id="{1018A56A-523F-5204-E8B0-277CF2D037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3" r="48509" b="-1"/>
          <a:stretch/>
        </p:blipFill>
        <p:spPr bwMode="auto">
          <a:xfrm>
            <a:off x="20" y="-1"/>
            <a:ext cx="407609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a:solidFill>
            <a:srgbClr val="FFFFFF"/>
          </a:solidFill>
        </p:spPr>
      </p:pic>
      <p:sp>
        <p:nvSpPr>
          <p:cNvPr id="4" name="Slide Number Placeholder 3" hidden="1">
            <a:extLst>
              <a:ext uri="{FF2B5EF4-FFF2-40B4-BE49-F238E27FC236}">
                <a16:creationId xmlns:a16="http://schemas.microsoft.com/office/drawing/2014/main" id="{58D8D8EF-09F7-2BAC-3EC4-6E8F40515A5D}"/>
              </a:ext>
            </a:extLst>
          </p:cNvPr>
          <p:cNvSpPr>
            <a:spLocks noGrp="1"/>
          </p:cNvSpPr>
          <p:nvPr>
            <p:ph type="sldNum" sz="quarter" idx="4294967295"/>
          </p:nvPr>
        </p:nvSpPr>
        <p:spPr>
          <a:xfrm>
            <a:off x="11123295" y="6352847"/>
            <a:ext cx="457200" cy="365125"/>
          </a:xfrm>
        </p:spPr>
        <p:txBody>
          <a:bodyPr/>
          <a:lstStyle/>
          <a:p>
            <a:pPr>
              <a:spcAft>
                <a:spcPts val="600"/>
              </a:spcAft>
            </a:pPr>
            <a:fld id="{B5CEABB6-07DC-46E8-9B57-56EC44A396E5}" type="slidenum">
              <a:rPr lang="en-US" smtClean="0"/>
              <a:pPr>
                <a:spcAft>
                  <a:spcPts val="600"/>
                </a:spcAft>
              </a:pPr>
              <a:t>6</a:t>
            </a:fld>
            <a:endParaRPr lang="en-US"/>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ang-Latn-001" dirty="0"/>
              <a:t>Is Ai good for the market?</a:t>
            </a:r>
            <a:endParaRPr lang="en-US" dirty="0"/>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a:bodyPr>
          <a:lstStyle/>
          <a:p>
            <a:r>
              <a:rPr lang="ang-Latn-001" dirty="0"/>
              <a:t>The answer to this question is yes. AI does many good things for the market, from enhancing security, for example Black Rock does this, to an algorythmic trading approach like </a:t>
            </a:r>
            <a:r>
              <a:rPr lang="en-US" dirty="0" err="1"/>
              <a:t>Kavout</a:t>
            </a:r>
            <a:r>
              <a:rPr lang="en-US" dirty="0"/>
              <a:t> </a:t>
            </a:r>
            <a:r>
              <a:rPr lang="ang-Latn-001" dirty="0"/>
              <a:t>or MLQ.ai </a:t>
            </a:r>
          </a:p>
          <a:p>
            <a:endParaRPr lang="ang-Latn-001" dirty="0"/>
          </a:p>
          <a:p>
            <a:r>
              <a:rPr lang="ang-Latn-001" dirty="0"/>
              <a:t>The algorythmic trading also causes the market operation to be processed much faster, which causes liquidity of the market to rise.</a:t>
            </a:r>
            <a:endParaRPr lang="en-US" dirty="0"/>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a:bodyPr>
          <a:lstStyle/>
          <a:p>
            <a:r>
              <a:rPr lang="ang-Latn-001" dirty="0"/>
              <a:t>The benefits of a liquid stock market:</a:t>
            </a:r>
            <a:endParaRPr lang="en-US" dirty="0"/>
          </a:p>
          <a:p>
            <a:pPr lvl="1"/>
            <a:r>
              <a:rPr lang="ang-Latn-001" dirty="0"/>
              <a:t>Lower risk</a:t>
            </a:r>
            <a:endParaRPr lang="en-US" dirty="0"/>
          </a:p>
          <a:p>
            <a:pPr lvl="1"/>
            <a:r>
              <a:rPr lang="en-US" dirty="0"/>
              <a:t>H</a:t>
            </a:r>
            <a:r>
              <a:rPr lang="ang-Latn-001" dirty="0"/>
              <a:t>igh accesibility </a:t>
            </a:r>
            <a:endParaRPr lang="en-US" dirty="0"/>
          </a:p>
          <a:p>
            <a:pPr lvl="1"/>
            <a:r>
              <a:rPr lang="ang-Latn-001" dirty="0"/>
              <a:t>Low entry and exit barriers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ang-Latn-001" dirty="0"/>
              <a:t>How does itRADE work?</a:t>
            </a:r>
            <a:endParaRPr lang="en-US"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ang-Latn-001" dirty="0"/>
              <a:t>First the algorythms gets the information about the stocks the user is looking for, for exmaple year of establishment, industry, ESG criterias.</a:t>
            </a:r>
            <a:endParaRPr lang="en-US" dirty="0"/>
          </a:p>
          <a:p>
            <a:r>
              <a:rPr lang="ang-Latn-001" dirty="0"/>
              <a:t>Then the algorythm proceses the information in the following order:</a:t>
            </a:r>
          </a:p>
          <a:p>
            <a:pPr marL="457200" lvl="1" indent="0">
              <a:buNone/>
            </a:pPr>
            <a:r>
              <a:rPr lang="ang-Latn-001" dirty="0"/>
              <a:t>Filters for year of establishment</a:t>
            </a:r>
          </a:p>
          <a:p>
            <a:pPr marL="457200" lvl="1" indent="0">
              <a:buNone/>
            </a:pPr>
            <a:r>
              <a:rPr lang="ang-Latn-001" dirty="0"/>
              <a:t>For the top percentile in the industries</a:t>
            </a:r>
          </a:p>
          <a:p>
            <a:pPr marL="457200" lvl="1" indent="0">
              <a:buNone/>
            </a:pPr>
            <a:r>
              <a:rPr lang="ang-Latn-001" dirty="0"/>
              <a:t>ESG criteria</a:t>
            </a:r>
          </a:p>
          <a:p>
            <a:pPr marL="457200" lvl="1" indent="0">
              <a:buNone/>
            </a:pPr>
            <a:r>
              <a:rPr lang="ang-Latn-001" dirty="0"/>
              <a:t>Gives and output if a form of a lovely table</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descr="A diagram of a flowchart&#10;&#10;Description automatically generated">
            <a:extLst>
              <a:ext uri="{FF2B5EF4-FFF2-40B4-BE49-F238E27FC236}">
                <a16:creationId xmlns:a16="http://schemas.microsoft.com/office/drawing/2014/main" id="{4B0E8611-C7AF-C1AF-A928-093AF5A2CD40}"/>
              </a:ext>
            </a:extLst>
          </p:cNvPr>
          <p:cNvPicPr>
            <a:picLocks noChangeAspect="1"/>
          </p:cNvPicPr>
          <p:nvPr/>
        </p:nvPicPr>
        <p:blipFill>
          <a:blip r:embed="rId4"/>
          <a:stretch>
            <a:fillRect/>
          </a:stretch>
        </p:blipFill>
        <p:spPr>
          <a:xfrm>
            <a:off x="0" y="-9212"/>
            <a:ext cx="3188146" cy="6858000"/>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ang-Latn-001" dirty="0"/>
              <a:t>Argumentation for how project works</a:t>
            </a:r>
            <a:endParaRPr lang="en-US" dirty="0"/>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fontScale="77500" lnSpcReduction="20000"/>
          </a:bodyPr>
          <a:lstStyle/>
          <a:p>
            <a:r>
              <a:rPr lang="ang-Latn-001" dirty="0"/>
              <a:t>Year of establishment is the most limiting factor as it limits the amount of stocks the most</a:t>
            </a:r>
            <a:endParaRPr lang="en-US" dirty="0"/>
          </a:p>
          <a:p>
            <a:r>
              <a:rPr lang="ang-Latn-001" dirty="0"/>
              <a:t>Then I also want the beginner user to choose from the best stocks avaible, so the algorythm evaluates the stocks on its performance and select the top performers from each industry.</a:t>
            </a:r>
            <a:endParaRPr lang="en-US" dirty="0"/>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fontScale="85000" lnSpcReduction="10000"/>
          </a:bodyPr>
          <a:lstStyle/>
          <a:p>
            <a:r>
              <a:rPr lang="ang-Latn-001" dirty="0"/>
              <a:t>It is done in such a way, because if the begginer would be discouraged from going into the stock market again if they fail. So instead I am going to ensure the user has the highest chance to succeed with stock he selects later.</a:t>
            </a:r>
          </a:p>
          <a:p>
            <a:r>
              <a:rPr lang="ang-Latn-001" dirty="0"/>
              <a:t>And the algoryth prioritizes ESG criterias last and only if the user asked for it to be prioritized, as this criteria is not directly linked to the stocks performance in the market.</a:t>
            </a:r>
            <a:endParaRPr lang="en-US" dirty="0"/>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72A24C2826E6B4E8F98B8FF3D5E1E6F" ma:contentTypeVersion="5" ma:contentTypeDescription="Ein neues Dokument erstellen." ma:contentTypeScope="" ma:versionID="bb3e8d31c8a15c1dbe064ad0b3bde37b">
  <xsd:schema xmlns:xsd="http://www.w3.org/2001/XMLSchema" xmlns:xs="http://www.w3.org/2001/XMLSchema" xmlns:p="http://schemas.microsoft.com/office/2006/metadata/properties" xmlns:ns3="af590982-18d5-432e-8937-1a19a2caf38f" targetNamespace="http://schemas.microsoft.com/office/2006/metadata/properties" ma:root="true" ma:fieldsID="bd5ea70fbf49b3fcb825f3c3d3eafbce" ns3:_="">
    <xsd:import namespace="af590982-18d5-432e-8937-1a19a2caf38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590982-18d5-432e-8937-1a19a2caf38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6FCB45-FA0D-4EC6-95A6-64FC2C29C9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590982-18d5-432e-8937-1a19a2caf3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0F65614A-92F9-4391-AC3D-F3F5B0704F99}">
  <ds:schemaRefs>
    <ds:schemaRef ds:uri="http://schemas.microsoft.com/office/2006/documentManagement/types"/>
    <ds:schemaRef ds:uri="af590982-18d5-432e-8937-1a19a2caf38f"/>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{56F5EF3F-2287-4C7F-833C-C4EA0902C0F1}tf33968143_win32</Template>
  <TotalTime>0</TotalTime>
  <Words>483</Words>
  <Application>Microsoft Office PowerPoint</Application>
  <PresentationFormat>Widescreen</PresentationFormat>
  <Paragraphs>64</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Custom</vt:lpstr>
      <vt:lpstr>ITrade</vt:lpstr>
      <vt:lpstr>Agenda</vt:lpstr>
      <vt:lpstr>What is Itrade?</vt:lpstr>
      <vt:lpstr>Itrade</vt:lpstr>
      <vt:lpstr>Itrade is for beginners</vt:lpstr>
      <vt:lpstr>AI in the stock market</vt:lpstr>
      <vt:lpstr>Is Ai good for the market?</vt:lpstr>
      <vt:lpstr>How does itRADE work?</vt:lpstr>
      <vt:lpstr>Argumentation for how project works</vt:lpstr>
      <vt:lpstr>Example Input </vt:lpstr>
      <vt:lpstr>Example output </vt:lpstr>
      <vt:lpstr>Final Review &amp;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Varha, M. (Mykhailo)</dc:creator>
  <cp:lastModifiedBy>Varha, M. (Mykhailo)</cp:lastModifiedBy>
  <cp:revision>1</cp:revision>
  <dcterms:created xsi:type="dcterms:W3CDTF">2024-12-11T21:21:12Z</dcterms:created>
  <dcterms:modified xsi:type="dcterms:W3CDTF">2024-12-11T22:01:10Z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0x010100A72A24C2826E6B4E8F98B8FF3D5E1E6F</vt:lpwstr>
  </property>
</Properties>
</file>